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521" r:id="rId5"/>
    <p:sldId id="522" r:id="rId6"/>
    <p:sldId id="525" r:id="rId7"/>
    <p:sldId id="528" r:id="rId8"/>
    <p:sldId id="526" r:id="rId9"/>
    <p:sldId id="529" r:id="rId10"/>
    <p:sldId id="530" r:id="rId11"/>
    <p:sldId id="531" r:id="rId12"/>
    <p:sldId id="532" r:id="rId13"/>
    <p:sldId id="537" r:id="rId14"/>
    <p:sldId id="539" r:id="rId15"/>
    <p:sldId id="533" r:id="rId16"/>
    <p:sldId id="534" r:id="rId17"/>
    <p:sldId id="538" r:id="rId18"/>
    <p:sldId id="535" r:id="rId19"/>
    <p:sldId id="536" r:id="rId20"/>
  </p:sldIdLst>
  <p:sldSz cx="9144000" cy="5143500" type="screen16x9"/>
  <p:notesSz cx="6797675" cy="98726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CA"/>
    <a:srgbClr val="5E2750"/>
    <a:srgbClr val="EB9700"/>
    <a:srgbClr val="FECB00"/>
    <a:srgbClr val="A8B400"/>
    <a:srgbClr val="007C92"/>
    <a:srgbClr val="9C2AA0"/>
    <a:srgbClr val="54575A"/>
    <a:srgbClr val="EA231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6" autoAdjust="0"/>
    <p:restoredTop sz="94661" autoAdjust="0"/>
  </p:normalViewPr>
  <p:slideViewPr>
    <p:cSldViewPr snapToGrid="0" snapToObjects="1" showGuides="1">
      <p:cViewPr varScale="1">
        <p:scale>
          <a:sx n="153" d="100"/>
          <a:sy n="153" d="100"/>
        </p:scale>
        <p:origin x="168" y="3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5" d="100"/>
        <a:sy n="65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448" y="72"/>
      </p:cViewPr>
      <p:guideLst>
        <p:guide orient="horz" pos="311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Vodafone Rg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84B7D-F332-42E4-B349-DEDC589F1ADB}" type="datetimeFigureOut">
              <a:rPr lang="en-GB" smtClean="0">
                <a:latin typeface="Vodafone Rg" pitchFamily="34" charset="0"/>
              </a:rPr>
              <a:pPr/>
              <a:t>24/10/2021</a:t>
            </a:fld>
            <a:endParaRPr lang="en-GB" dirty="0">
              <a:latin typeface="Vodafone Rg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7317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Vodafone Rg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377317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1C1BE2-1563-4C9C-8E4A-C427D52BD2E1}" type="slidenum">
              <a:rPr lang="en-GB" smtClean="0">
                <a:latin typeface="Vodafone Rg" pitchFamily="34" charset="0"/>
              </a:rPr>
              <a:pPr/>
              <a:t>‹#›</a:t>
            </a:fld>
            <a:endParaRPr lang="en-GB" dirty="0"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7412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0.png>
</file>

<file path=ppt/media/image12.jpg>
</file>

<file path=ppt/media/image15.jpg>
</file>

<file path=ppt/media/image18.jpg>
</file>

<file path=ppt/media/image20.png>
</file>

<file path=ppt/media/image22.jpg>
</file>

<file path=ppt/media/image25.jpg>
</file>

<file path=ppt/media/image28.jpg>
</file>

<file path=ppt/media/image3.jpg>
</file>

<file path=ppt/media/image31.jpg>
</file>

<file path=ppt/media/image34.jpg>
</file>

<file path=ppt/media/image37.jpg>
</file>

<file path=ppt/media/image40.jpg>
</file>

<file path=ppt/media/image43.jpg>
</file>

<file path=ppt/media/image46.jpg>
</file>

<file path=ppt/media/image49.jpg>
</file>

<file path=ppt/media/image52.jpg>
</file>

<file path=ppt/media/image55.jpg>
</file>

<file path=ppt/media/image58.jpg>
</file>

<file path=ppt/media/image59.jpg>
</file>

<file path=ppt/media/image6.jpg>
</file>

<file path=ppt/media/image62.jpg>
</file>

<file path=ppt/media/image65.jpg>
</file>

<file path=ppt/media/image68.jpg>
</file>

<file path=ppt/media/image71.jpg>
</file>

<file path=ppt/media/image79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Vodafone Rg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Vodafone Rg" pitchFamily="34" charset="0"/>
              </a:defRPr>
            </a:lvl1pPr>
          </a:lstStyle>
          <a:p>
            <a:fld id="{53ACD7AC-7E6F-4F59-A8AC-F454A6DBBD3A}" type="datetimeFigureOut">
              <a:rPr lang="en-GB" smtClean="0"/>
              <a:pPr/>
              <a:t>24/10/2021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7950" y="739775"/>
            <a:ext cx="658177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689516"/>
            <a:ext cx="5438140" cy="444269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9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Vodafone Rg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7319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Vodafone Rg" pitchFamily="34" charset="0"/>
              </a:defRPr>
            </a:lvl1pPr>
          </a:lstStyle>
          <a:p>
            <a:fld id="{2B3E1866-6ABF-4414-AFB5-B91146A1FA1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8001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4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5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5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7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.emf"/><Relationship Id="rId4" Type="http://schemas.openxmlformats.org/officeDocument/2006/relationships/image" Target="../media/image7.emf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7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2.emf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3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7.emf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Ic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10178" y="1904688"/>
            <a:ext cx="1315110" cy="13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6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4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717472" y="862013"/>
              <a:ext cx="220410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53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5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6" y="763"/>
            <a:ext cx="9141289" cy="5141975"/>
            <a:chOff x="1356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691" y="86201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25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5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678" y="762"/>
            <a:ext cx="9141289" cy="5141975"/>
            <a:chOff x="678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0480" y="866774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931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6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3575" y="871537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4551" y="2323430"/>
            <a:ext cx="4498623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92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6" y="763"/>
            <a:ext cx="9141287" cy="5141973"/>
            <a:chOff x="1356" y="763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1289" y="871538"/>
              <a:ext cx="2680470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7667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31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7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0243" y="859632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6451" y="2326210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558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7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694" y="762"/>
            <a:ext cx="9141289" cy="5141975"/>
            <a:chOff x="1694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94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899" y="869156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0400" y="2216255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861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8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4" y="762"/>
            <a:ext cx="9141291" cy="5141976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96526" y="854676"/>
              <a:ext cx="262714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599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284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8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98433" y="864394"/>
              <a:ext cx="262003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14850" y="3241132"/>
            <a:ext cx="441325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5332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9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91" cy="5141976"/>
            <a:chOff x="1355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227" y="86201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599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21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10178" y="1904688"/>
            <a:ext cx="1315110" cy="13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1822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9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033" y="763"/>
            <a:ext cx="9141289" cy="5141975"/>
            <a:chOff x="2033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789" y="866775"/>
              <a:ext cx="265558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41325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588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0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565" y="864395"/>
              <a:ext cx="266269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20" y="3136357"/>
            <a:ext cx="423895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638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0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3269" y="869156"/>
              <a:ext cx="265203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7545" y="3250657"/>
            <a:ext cx="430563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295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1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033" y="763"/>
            <a:ext cx="9141289" cy="5141975"/>
            <a:chOff x="2033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455227" y="864394"/>
              <a:ext cx="247072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552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1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459967" y="869156"/>
              <a:ext cx="246006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5723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2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627850" y="857250"/>
              <a:ext cx="2282310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3588" y="2323430"/>
            <a:ext cx="4200770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719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2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6" y="763"/>
            <a:ext cx="9141287" cy="5141973"/>
            <a:chOff x="1356" y="763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637034" y="864394"/>
              <a:ext cx="227164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7667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8783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678" y="763"/>
            <a:ext cx="9141289" cy="5141975"/>
            <a:chOff x="678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5216" y="847724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98650" y="2286584"/>
            <a:ext cx="373546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402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677" y="763"/>
            <a:ext cx="9141289" cy="5141975"/>
            <a:chOff x="677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7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1689" y="850107"/>
              <a:ext cx="2684025" cy="355910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0948" y="2215309"/>
            <a:ext cx="2932085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916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4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4" y="762"/>
            <a:ext cx="9141291" cy="5141976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1858" y="869156"/>
              <a:ext cx="266980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424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4" y="762"/>
            <a:ext cx="9141290" cy="5141976"/>
            <a:chOff x="1354" y="762"/>
            <a:chExt cx="9141290" cy="5141976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0" cy="514197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4007" y="851877"/>
              <a:ext cx="2684831" cy="3573176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599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72353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4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572" y="873919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71975" y="3253832"/>
            <a:ext cx="441325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272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5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694" y="763"/>
            <a:ext cx="9141289" cy="5141975"/>
            <a:chOff x="1694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94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8737" y="85963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3447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5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033" y="762"/>
            <a:ext cx="9141289" cy="5141975"/>
            <a:chOff x="2033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2"/>
              <a:ext cx="9141289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7393" y="866776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4750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0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1355" y="762"/>
            <a:ext cx="9141288" cy="5141975"/>
            <a:chOff x="1355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700122" y="2323430"/>
            <a:ext cx="4200770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296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0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1357" y="763"/>
            <a:ext cx="9141285" cy="5141973"/>
            <a:chOff x="1357" y="763"/>
            <a:chExt cx="9141285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3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703599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556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1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8" cy="5141974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161" y="877094"/>
              <a:ext cx="2691135" cy="343833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5004922" y="2323430"/>
            <a:ext cx="4137721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9" name="Picture 8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1744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1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7" y="763"/>
            <a:ext cx="9141285" cy="5141972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7128" y="879475"/>
              <a:ext cx="2684025" cy="342768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5004000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9" name="Picture 8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1831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2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762"/>
            <a:ext cx="9141288" cy="5141975"/>
            <a:chOff x="0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762"/>
              <a:ext cx="9141288" cy="51419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51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3395" y="2286584"/>
            <a:ext cx="4229705" cy="461912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5467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2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1355" y="762"/>
            <a:ext cx="9141288" cy="5141975"/>
            <a:chOff x="1355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2515" y="858898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0233" y="2215309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4455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5" y="762"/>
            <a:ext cx="9141288" cy="5141974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852522" y="2323430"/>
            <a:ext cx="4200770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908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6518" y="882456"/>
              <a:ext cx="266269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41325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5741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7" y="763"/>
            <a:ext cx="9141285" cy="5141972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865524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463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6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3257" y="850105"/>
              <a:ext cx="269113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239" y="2286584"/>
            <a:ext cx="4124554" cy="461912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907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54871"/>
              <a:ext cx="2684025" cy="355200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3" y="2215309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0031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7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2493" y="847724"/>
              <a:ext cx="2669805" cy="357331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4955" y="2286584"/>
            <a:ext cx="4124554" cy="461912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1978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7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715" y="854869"/>
              <a:ext cx="2659140" cy="355910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3" y="2215309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6116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8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815" y="856290"/>
              <a:ext cx="2691135" cy="348806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395" y="2286584"/>
            <a:ext cx="4210655" cy="461912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2210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8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2515" y="862012"/>
              <a:ext cx="2684025" cy="34809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3" y="2215309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2667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9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4" y="762"/>
            <a:ext cx="9141291" cy="5141976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8398" y="881063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41876" y="3136357"/>
            <a:ext cx="4051298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521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9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5693" y="883444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41875" y="3250657"/>
            <a:ext cx="40513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12003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4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5" y="762"/>
            <a:ext cx="9141288" cy="5141974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700122" y="2323430"/>
            <a:ext cx="4200770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601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3258752" y="854869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599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960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4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7" y="763"/>
            <a:ext cx="9141285" cy="5141972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703599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3499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Red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50551" y="848202"/>
            <a:ext cx="2703177" cy="3600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946" y="2810635"/>
            <a:ext cx="4130679" cy="504862"/>
          </a:xfrm>
        </p:spPr>
        <p:txBody>
          <a:bodyPr anchor="ctr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3538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Red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57732" y="857294"/>
            <a:ext cx="2678032" cy="357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2421" y="2830626"/>
            <a:ext cx="4130679" cy="695060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 baseline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6481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47462" y="861504"/>
            <a:ext cx="2693190" cy="35866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946" y="2810635"/>
            <a:ext cx="4130679" cy="504862"/>
          </a:xfrm>
        </p:spPr>
        <p:txBody>
          <a:bodyPr anchor="ctr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919269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52580" y="856209"/>
            <a:ext cx="2678845" cy="35794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2421" y="2830626"/>
            <a:ext cx="4130679" cy="695060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 baseline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611713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0825" y="205978"/>
            <a:ext cx="6538913" cy="667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24 October 2021</a:t>
            </a:fld>
            <a:endParaRPr lang="en-GB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50825" y="873457"/>
            <a:ext cx="8642350" cy="36032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0164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77" userDrawn="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89BFD1E-ECE5-48A8-A85F-CDB97DF3D0A3}" type="datetime3">
              <a:rPr lang="en-US" smtClean="0"/>
              <a:t>24 October 2021</a:t>
            </a:fld>
            <a:endParaRPr lang="en-GB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4679950" y="873125"/>
            <a:ext cx="4213225" cy="3603625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250825" y="873125"/>
            <a:ext cx="4213225" cy="360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0892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185E4CA-CDEB-48CC-A883-11DA456DFE95}" type="datetime3">
              <a:rPr lang="en-US" smtClean="0"/>
              <a:t>24 October 2021</a:t>
            </a:fld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8"/>
          </p:nvPr>
        </p:nvSpPr>
        <p:spPr>
          <a:xfrm>
            <a:off x="4679950" y="876300"/>
            <a:ext cx="4213225" cy="36004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250825" y="873125"/>
            <a:ext cx="4213225" cy="360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328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75961" y="833075"/>
            <a:ext cx="2750855" cy="37372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94" y="2457450"/>
            <a:ext cx="3284017" cy="990600"/>
          </a:xfrm>
        </p:spPr>
        <p:txBody>
          <a:bodyPr anchor="ctr" anchorCtr="0">
            <a:noAutofit/>
          </a:bodyPr>
          <a:lstStyle>
            <a:lvl1pPr>
              <a:lnSpc>
                <a:spcPct val="80000"/>
              </a:lnSpc>
              <a:defRPr sz="2400"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7BA10DF-E760-440C-ABB5-D0DA7FE6AAD3}" type="datetime3">
              <a:rPr lang="en-US" smtClean="0"/>
              <a:t>24 October 2021</a:t>
            </a:fld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4460875" y="1572727"/>
            <a:ext cx="1558925" cy="2904023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6247342" y="1572727"/>
            <a:ext cx="1558925" cy="2904023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9394215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864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74768" y="878682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8146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001983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 Speechm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2205" y="819062"/>
            <a:ext cx="2258446" cy="30420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1349" y="2046817"/>
            <a:ext cx="2841625" cy="829733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24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A40A51-5202-496B-9F68-841EDBC5D003}" type="datetime3">
              <a:rPr lang="en-US" smtClean="0"/>
              <a:t>24 October 2021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73684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 Speechm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4805" y="819106"/>
            <a:ext cx="2258413" cy="304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1349" y="2046817"/>
            <a:ext cx="2841625" cy="829733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2400" b="1" cap="none" baseline="0">
                <a:solidFill>
                  <a:schemeClr val="accent1"/>
                </a:solidFill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A61FE51-EA49-4B86-9603-A9524C08F09A}" type="datetime3">
              <a:rPr lang="en-US" smtClean="0"/>
              <a:t>24 October 2021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64144374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4049" y="1930142"/>
            <a:ext cx="4429125" cy="105038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30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1BAE81E-EACB-454D-9F8B-A0E7F9327681}" type="datetime3">
              <a:rPr lang="en-US" smtClean="0"/>
              <a:t>24 October 2021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04959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4049" y="1930142"/>
            <a:ext cx="4429126" cy="105038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3000" b="1" cap="none" baseline="0">
                <a:solidFill>
                  <a:schemeClr val="accent1"/>
                </a:solidFill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DC73E36-085C-4153-95E1-58DF517AFA5B}" type="datetime3">
              <a:rPr lang="en-US" smtClean="0"/>
              <a:t>24 October 2021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16923910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x3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1608401" y="266700"/>
            <a:ext cx="5927199" cy="4445399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4x3 video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3FBC50-AC9D-4FC9-99BA-B0CB71372F1A}" type="datetime3">
              <a:rPr lang="en-US" smtClean="0"/>
              <a:t>24 October 2021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7547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x9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822325" y="266399"/>
            <a:ext cx="7499351" cy="4218385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16x9 video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56EA0D-61E6-4B1B-8DDB-604368F0E3C0}" type="datetime3">
              <a:rPr lang="en-US" smtClean="0"/>
              <a:t>24 October 2021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84077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frame 16x9 Video placehol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full frame 16x9 video</a:t>
            </a:r>
          </a:p>
        </p:txBody>
      </p:sp>
    </p:spTree>
    <p:extLst>
      <p:ext uri="{BB962C8B-B14F-4D97-AF65-F5344CB8AC3E}">
        <p14:creationId xmlns:p14="http://schemas.microsoft.com/office/powerpoint/2010/main" val="1216117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034" y="764"/>
            <a:ext cx="9141287" cy="5141973"/>
            <a:chOff x="2034" y="764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4" y="764"/>
              <a:ext cx="9141287" cy="514197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022" y="862012"/>
              <a:ext cx="2673360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8699" y="2840892"/>
            <a:ext cx="3843088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17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6" y="764"/>
            <a:ext cx="9141287" cy="5141973"/>
            <a:chOff x="1356" y="764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4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3162" y="878529"/>
              <a:ext cx="2666250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4813" y="2811458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23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4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678" y="763"/>
            <a:ext cx="9141289" cy="5141975"/>
            <a:chOff x="678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710181" y="854869"/>
              <a:ext cx="220765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06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image" Target="../media/image1.emf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69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05978"/>
            <a:ext cx="8635526" cy="66747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873457"/>
            <a:ext cx="5886450" cy="36032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365295" y="4713136"/>
            <a:ext cx="41341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253395" y="4712099"/>
            <a:ext cx="208788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lang="en-IE" sz="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/>
              <a:t>Insert Confidentiality Level in slide footer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6137275" y="4712099"/>
            <a:ext cx="213360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>
              <a:defRPr lang="en-GB" sz="800" smtClean="0"/>
            </a:lvl1pPr>
          </a:lstStyle>
          <a:p>
            <a:fld id="{5ACE7FFD-0E67-4B6B-A6A9-E7C83785CC72}" type="datetime3">
              <a:rPr lang="en-US" smtClean="0"/>
              <a:t>24 October 2021</a:t>
            </a:fld>
            <a:endParaRPr lang="en-US" dirty="0"/>
          </a:p>
        </p:txBody>
      </p:sp>
      <p:sp>
        <p:nvSpPr>
          <p:cNvPr id="8" name="MSIPCMContentMarking" descr="{&quot;HashCode&quot;:-1699574231,&quot;Placement&quot;:&quot;Footer&quot;}"/>
          <p:cNvSpPr txBox="1"/>
          <p:nvPr userDrawn="1"/>
        </p:nvSpPr>
        <p:spPr>
          <a:xfrm>
            <a:off x="0" y="4932427"/>
            <a:ext cx="619703" cy="211073"/>
          </a:xfrm>
          <a:prstGeom prst="rect">
            <a:avLst/>
          </a:prstGeom>
        </p:spPr>
        <p:txBody>
          <a:bodyPr vert="horz" wrap="square" lIns="0" tIns="0" rIns="0" bIns="0" rtlCol="0" anchor="ctr" anchorCtr="1">
            <a:noAutofit/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r>
              <a:rPr lang="en-US" sz="700">
                <a:solidFill>
                  <a:srgbClr val="000000"/>
                </a:solidFill>
                <a:latin typeface="Calibri" panose="020F0502020204030204" pitchFamily="34" charset="0"/>
              </a:rPr>
              <a:t>C2 General</a:t>
            </a:r>
            <a:endParaRPr lang="de-DE" sz="7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687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14" r:id="rId3"/>
    <p:sldLayoutId id="2147483715" r:id="rId4"/>
    <p:sldLayoutId id="2147483716" r:id="rId5"/>
    <p:sldLayoutId id="2147483717" r:id="rId6"/>
    <p:sldLayoutId id="2147483742" r:id="rId7"/>
    <p:sldLayoutId id="2147483743" r:id="rId8"/>
    <p:sldLayoutId id="2147483744" r:id="rId9"/>
    <p:sldLayoutId id="2147483745" r:id="rId10"/>
    <p:sldLayoutId id="2147483720" r:id="rId11"/>
    <p:sldLayoutId id="2147483721" r:id="rId12"/>
    <p:sldLayoutId id="2147483722" r:id="rId13"/>
    <p:sldLayoutId id="2147483723" r:id="rId14"/>
    <p:sldLayoutId id="2147483728" r:id="rId15"/>
    <p:sldLayoutId id="2147483729" r:id="rId16"/>
    <p:sldLayoutId id="2147483730" r:id="rId17"/>
    <p:sldLayoutId id="2147483731" r:id="rId18"/>
    <p:sldLayoutId id="2147483746" r:id="rId19"/>
    <p:sldLayoutId id="2147483747" r:id="rId20"/>
    <p:sldLayoutId id="2147483748" r:id="rId21"/>
    <p:sldLayoutId id="2147483749" r:id="rId22"/>
    <p:sldLayoutId id="2147483750" r:id="rId23"/>
    <p:sldLayoutId id="2147483751" r:id="rId24"/>
    <p:sldLayoutId id="2147483752" r:id="rId25"/>
    <p:sldLayoutId id="2147483753" r:id="rId26"/>
    <p:sldLayoutId id="2147483754" r:id="rId27"/>
    <p:sldLayoutId id="2147483755" r:id="rId28"/>
    <p:sldLayoutId id="2147483732" r:id="rId29"/>
    <p:sldLayoutId id="2147483733" r:id="rId30"/>
    <p:sldLayoutId id="2147483756" r:id="rId31"/>
    <p:sldLayoutId id="2147483757" r:id="rId32"/>
    <p:sldLayoutId id="2147483758" r:id="rId33"/>
    <p:sldLayoutId id="2147483759" r:id="rId34"/>
    <p:sldLayoutId id="2147483760" r:id="rId35"/>
    <p:sldLayoutId id="2147483761" r:id="rId36"/>
    <p:sldLayoutId id="2147483762" r:id="rId37"/>
    <p:sldLayoutId id="2147483763" r:id="rId38"/>
    <p:sldLayoutId id="2147483764" r:id="rId39"/>
    <p:sldLayoutId id="2147483765" r:id="rId40"/>
    <p:sldLayoutId id="2147483734" r:id="rId41"/>
    <p:sldLayoutId id="2147483735" r:id="rId42"/>
    <p:sldLayoutId id="2147483736" r:id="rId43"/>
    <p:sldLayoutId id="2147483737" r:id="rId44"/>
    <p:sldLayoutId id="2147483738" r:id="rId45"/>
    <p:sldLayoutId id="2147483739" r:id="rId46"/>
    <p:sldLayoutId id="2147483740" r:id="rId47"/>
    <p:sldLayoutId id="2147483741" r:id="rId48"/>
    <p:sldLayoutId id="2147483766" r:id="rId49"/>
    <p:sldLayoutId id="2147483767" r:id="rId50"/>
    <p:sldLayoutId id="2147483725" r:id="rId51"/>
    <p:sldLayoutId id="2147483726" r:id="rId52"/>
    <p:sldLayoutId id="2147483700" r:id="rId53"/>
    <p:sldLayoutId id="2147483724" r:id="rId54"/>
    <p:sldLayoutId id="2147483650" r:id="rId55"/>
    <p:sldLayoutId id="2147483706" r:id="rId56"/>
    <p:sldLayoutId id="2147483709" r:id="rId57"/>
    <p:sldLayoutId id="2147483659" r:id="rId58"/>
    <p:sldLayoutId id="2147483654" r:id="rId59"/>
    <p:sldLayoutId id="2147483660" r:id="rId60"/>
    <p:sldLayoutId id="2147483675" r:id="rId61"/>
    <p:sldLayoutId id="2147483727" r:id="rId62"/>
    <p:sldLayoutId id="2147483712" r:id="rId63"/>
    <p:sldLayoutId id="2147483713" r:id="rId64"/>
    <p:sldLayoutId id="2147483666" r:id="rId65"/>
    <p:sldLayoutId id="2147483667" r:id="rId66"/>
    <p:sldLayoutId id="2147483708" r:id="rId67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Vodafone Rg" pitchFamily="34" charset="0"/>
          <a:ea typeface="+mj-ea"/>
          <a:cs typeface="+mj-cs"/>
        </a:defRPr>
      </a:lvl1pPr>
    </p:titleStyle>
    <p:bodyStyle>
      <a:lvl1pPr marL="138113" indent="-138113" algn="l" defTabSz="914400" rtl="0" eaLnBrk="1" latinLnBrk="0" hangingPunct="1"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1pPr>
      <a:lvl2pPr marL="347663" indent="-147638" algn="l" defTabSz="914400" rtl="0" eaLnBrk="1" latinLnBrk="0" hangingPunct="1">
        <a:spcBef>
          <a:spcPts val="0"/>
        </a:spcBef>
        <a:spcAft>
          <a:spcPts val="300"/>
        </a:spcAft>
        <a:buClr>
          <a:schemeClr val="accent1"/>
        </a:buClr>
        <a:buFont typeface="Calibri" pitchFamily="34" charset="0"/>
        <a:buChar char="–"/>
        <a:defRPr sz="1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2pPr>
      <a:lvl3pPr marL="385763" indent="146050" algn="l" defTabSz="914400" rtl="0" eaLnBrk="1" latinLnBrk="0" hangingPunct="1">
        <a:spcBef>
          <a:spcPts val="0"/>
        </a:spcBef>
        <a:spcAft>
          <a:spcPts val="300"/>
        </a:spcAft>
        <a:buClr>
          <a:schemeClr val="accent1"/>
        </a:buClr>
        <a:buFont typeface="Calibri" pitchFamily="34" charset="0"/>
        <a:buChar char="–"/>
        <a:defRPr sz="1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3pPr>
      <a:lvl4pPr marL="717550" indent="-150813" algn="l" defTabSz="91440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61925" algn="l" defTabSz="91440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  <p15:guide id="3" orient="horz" pos="2820" userDrawn="1">
          <p15:clr>
            <a:srgbClr val="F26B43"/>
          </p15:clr>
        </p15:guide>
        <p15:guide id="4" pos="5602" userDrawn="1">
          <p15:clr>
            <a:srgbClr val="F26B43"/>
          </p15:clr>
        </p15:guide>
        <p15:guide id="5" pos="2812" userDrawn="1">
          <p15:clr>
            <a:srgbClr val="F26B43"/>
          </p15:clr>
        </p15:guide>
        <p15:guide id="6" pos="2948" userDrawn="1">
          <p15:clr>
            <a:srgbClr val="F26B43"/>
          </p15:clr>
        </p15:guide>
        <p15:guide id="7" orient="horz" pos="55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5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5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5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5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5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tags/" TargetMode="External"/><Relationship Id="rId1" Type="http://schemas.openxmlformats.org/officeDocument/2006/relationships/slideLayout" Target="../slideLayouts/slideLayout5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5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5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5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5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59.xml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9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5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Základy HTML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err="1"/>
              <a:t>October</a:t>
            </a:r>
            <a:r>
              <a:rPr lang="cs-CZ" dirty="0"/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1041609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Navigace (menu) - </a:t>
            </a:r>
            <a:r>
              <a:rPr lang="cs-CZ" dirty="0" err="1"/>
              <a:t>Navbar</a:t>
            </a:r>
            <a:endParaRPr lang="cs-CZ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95" y="931986"/>
            <a:ext cx="4609821" cy="28018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433" y="979488"/>
            <a:ext cx="3061975" cy="36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214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Oddělovač obsahu – Div, </a:t>
            </a:r>
            <a:r>
              <a:rPr lang="cs-CZ" dirty="0" err="1"/>
              <a:t>Section</a:t>
            </a:r>
            <a:endParaRPr lang="cs-CZ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758" y="1126341"/>
            <a:ext cx="5245434" cy="17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53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0825" y="145718"/>
            <a:ext cx="8635526" cy="667479"/>
          </a:xfrm>
        </p:spPr>
        <p:txBody>
          <a:bodyPr/>
          <a:lstStyle/>
          <a:p>
            <a:r>
              <a:rPr lang="cs-CZ" dirty="0" err="1"/>
              <a:t>Tagy</a:t>
            </a:r>
            <a:r>
              <a:rPr lang="cs-CZ" dirty="0"/>
              <a:t> s atributy</a:t>
            </a:r>
          </a:p>
        </p:txBody>
      </p:sp>
      <p:sp>
        <p:nvSpPr>
          <p:cNvPr id="5" name="Google Shape;492;p83"/>
          <p:cNvSpPr txBox="1"/>
          <p:nvPr/>
        </p:nvSpPr>
        <p:spPr>
          <a:xfrm>
            <a:off x="1971113" y="678386"/>
            <a:ext cx="1314000" cy="6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3000"/>
            </a:pPr>
            <a:r>
              <a:rPr lang="en-GB" sz="3000" dirty="0">
                <a:solidFill>
                  <a:srgbClr val="CC0000"/>
                </a:solidFill>
                <a:latin typeface="Consolas"/>
                <a:ea typeface="Consolas"/>
                <a:cs typeface="Consolas"/>
                <a:sym typeface="Consolas"/>
              </a:rPr>
              <a:t>&lt;tag</a:t>
            </a:r>
            <a:endParaRPr sz="3000" dirty="0">
              <a:solidFill>
                <a:srgbClr val="CC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" name="Google Shape;493;p83"/>
          <p:cNvSpPr txBox="1"/>
          <p:nvPr/>
        </p:nvSpPr>
        <p:spPr>
          <a:xfrm>
            <a:off x="2891290" y="704931"/>
            <a:ext cx="2632500" cy="6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2000"/>
            </a:pPr>
            <a:r>
              <a:rPr lang="en-GB" sz="20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attribute=</a:t>
            </a:r>
            <a:r>
              <a:rPr lang="en-GB" sz="2400" dirty="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20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value</a:t>
            </a:r>
            <a:r>
              <a:rPr lang="en-GB" sz="2400" dirty="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200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" name="Google Shape;494;p83"/>
          <p:cNvSpPr txBox="1"/>
          <p:nvPr/>
        </p:nvSpPr>
        <p:spPr>
          <a:xfrm>
            <a:off x="1804913" y="2318678"/>
            <a:ext cx="1480200" cy="10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ts val="2000"/>
            </a:pPr>
            <a:r>
              <a:rPr lang="cs-CZ" sz="2000" dirty="0">
                <a:latin typeface="Open Sans"/>
                <a:ea typeface="Open Sans"/>
                <a:cs typeface="Open Sans"/>
                <a:sym typeface="Open Sans"/>
              </a:rPr>
              <a:t>Otevřeme </a:t>
            </a:r>
            <a:r>
              <a:rPr lang="cs-CZ" sz="2000" dirty="0" err="1">
                <a:latin typeface="Open Sans"/>
                <a:ea typeface="Open Sans"/>
                <a:cs typeface="Open Sans"/>
                <a:sym typeface="Open Sans"/>
              </a:rPr>
              <a:t>tag</a:t>
            </a:r>
            <a:endParaRPr sz="20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Google Shape;495;p83"/>
          <p:cNvSpPr txBox="1"/>
          <p:nvPr/>
        </p:nvSpPr>
        <p:spPr>
          <a:xfrm>
            <a:off x="6020237" y="2414375"/>
            <a:ext cx="1483945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ts val="2000"/>
            </a:pPr>
            <a:r>
              <a:rPr lang="cs-CZ" sz="2000" dirty="0">
                <a:latin typeface="Open Sans"/>
                <a:ea typeface="Open Sans"/>
                <a:cs typeface="Open Sans"/>
                <a:sym typeface="Open Sans"/>
              </a:rPr>
              <a:t>Uzavřeme </a:t>
            </a:r>
            <a:r>
              <a:rPr lang="cs-CZ" sz="2000" dirty="0" err="1">
                <a:latin typeface="Open Sans"/>
                <a:ea typeface="Open Sans"/>
                <a:cs typeface="Open Sans"/>
                <a:sym typeface="Open Sans"/>
              </a:rPr>
              <a:t>tag</a:t>
            </a:r>
            <a:endParaRPr sz="2000" dirty="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" name="Google Shape;496;p83"/>
          <p:cNvCxnSpPr/>
          <p:nvPr/>
        </p:nvCxnSpPr>
        <p:spPr>
          <a:xfrm rot="10800000">
            <a:off x="2536513" y="1222007"/>
            <a:ext cx="0" cy="107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0" name="Google Shape;497;p83"/>
          <p:cNvCxnSpPr/>
          <p:nvPr/>
        </p:nvCxnSpPr>
        <p:spPr>
          <a:xfrm rot="10800000">
            <a:off x="5597013" y="1222079"/>
            <a:ext cx="981900" cy="116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1" name="Google Shape;498;p83"/>
          <p:cNvSpPr txBox="1"/>
          <p:nvPr/>
        </p:nvSpPr>
        <p:spPr>
          <a:xfrm>
            <a:off x="5521337" y="678386"/>
            <a:ext cx="498900" cy="6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3000"/>
            </a:pPr>
            <a:r>
              <a:rPr lang="en-GB" sz="3000" dirty="0">
                <a:solidFill>
                  <a:srgbClr val="CC000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3000" dirty="0">
              <a:solidFill>
                <a:srgbClr val="CC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" name="Google Shape;499;p83"/>
          <p:cNvSpPr txBox="1"/>
          <p:nvPr/>
        </p:nvSpPr>
        <p:spPr>
          <a:xfrm>
            <a:off x="3193513" y="1604579"/>
            <a:ext cx="2412000" cy="15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ts val="2000"/>
            </a:pPr>
            <a:r>
              <a:rPr lang="cs-CZ" sz="2000" dirty="0">
                <a:latin typeface="Open Sans"/>
                <a:ea typeface="Open Sans"/>
                <a:cs typeface="Open Sans"/>
                <a:sym typeface="Open Sans"/>
              </a:rPr>
              <a:t>Definice atributu</a:t>
            </a:r>
            <a:endParaRPr sz="2000" dirty="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500;p83"/>
          <p:cNvCxnSpPr>
            <a:stCxn id="12" idx="0"/>
          </p:cNvCxnSpPr>
          <p:nvPr/>
        </p:nvCxnSpPr>
        <p:spPr>
          <a:xfrm rot="10800000">
            <a:off x="4061713" y="1188179"/>
            <a:ext cx="337800" cy="41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758475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Obrázek - </a:t>
            </a:r>
            <a:r>
              <a:rPr lang="cs-CZ" dirty="0" err="1"/>
              <a:t>img</a:t>
            </a:r>
            <a:endParaRPr lang="cs-CZ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223" y="776465"/>
            <a:ext cx="6555389" cy="90603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2133600" y="1544782"/>
            <a:ext cx="290945" cy="803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6040582" y="1357745"/>
            <a:ext cx="859030" cy="741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821873" y="2348345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Cesta k obrázku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95654" y="2154382"/>
            <a:ext cx="2348345" cy="667479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Obrázek je </a:t>
            </a:r>
            <a:r>
              <a:rPr lang="cs-CZ" b="1" dirty="0">
                <a:latin typeface="Vodafone Rg" pitchFamily="34" charset="0"/>
              </a:rPr>
              <a:t>nepárový </a:t>
            </a:r>
            <a:r>
              <a:rPr lang="cs-CZ" dirty="0" err="1">
                <a:latin typeface="Vodafone Rg" pitchFamily="34" charset="0"/>
              </a:rPr>
              <a:t>tag</a:t>
            </a:r>
            <a:endParaRPr lang="cs-CZ" dirty="0"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76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Odkaz - 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25" y="1073014"/>
            <a:ext cx="7411990" cy="7557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61" y="2311961"/>
            <a:ext cx="4415838" cy="91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57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7752" y="205978"/>
            <a:ext cx="8635526" cy="667479"/>
          </a:xfrm>
        </p:spPr>
        <p:txBody>
          <a:bodyPr/>
          <a:lstStyle/>
          <a:p>
            <a:r>
              <a:rPr lang="cs-CZ" dirty="0"/>
              <a:t>Nejlepší praktiky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6137" y="960699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>
                <a:latin typeface="Vodafone Rg" pitchFamily="34" charset="0"/>
              </a:rPr>
              <a:t>Vždy odsazujeme kód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>
                <a:latin typeface="Vodafone Rg" pitchFamily="34" charset="0"/>
              </a:rPr>
              <a:t>Poslední </a:t>
            </a:r>
            <a:r>
              <a:rPr lang="cs-CZ" dirty="0" err="1">
                <a:latin typeface="Vodafone Rg" pitchFamily="34" charset="0"/>
              </a:rPr>
              <a:t>tag</a:t>
            </a:r>
            <a:r>
              <a:rPr lang="cs-CZ" dirty="0">
                <a:latin typeface="Vodafone Rg" pitchFamily="34" charset="0"/>
              </a:rPr>
              <a:t> co otevřeme je první co zavřeme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264" y="1798208"/>
            <a:ext cx="6003500" cy="1880797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1648691" y="2334491"/>
            <a:ext cx="1101436" cy="339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7564582" y="2964873"/>
            <a:ext cx="353291" cy="852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26810" y="2667609"/>
            <a:ext cx="2147454" cy="940399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 err="1">
                <a:latin typeface="Vodafone Rg" pitchFamily="34" charset="0"/>
              </a:rPr>
              <a:t>Tagy</a:t>
            </a:r>
            <a:r>
              <a:rPr lang="cs-CZ" dirty="0">
                <a:latin typeface="Vodafone Rg" pitchFamily="34" charset="0"/>
              </a:rPr>
              <a:t> uvnitř jiných </a:t>
            </a:r>
            <a:r>
              <a:rPr lang="cs-CZ" dirty="0" err="1">
                <a:latin typeface="Vodafone Rg" pitchFamily="34" charset="0"/>
              </a:rPr>
              <a:t>tagů</a:t>
            </a:r>
            <a:r>
              <a:rPr lang="cs-CZ" dirty="0">
                <a:latin typeface="Vodafone Rg" pitchFamily="34" charset="0"/>
              </a:rPr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jsou odsazeny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353396" y="3865418"/>
            <a:ext cx="3620886" cy="473856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Zavírám dříve &lt;/p&gt; než &lt;/div&gt;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3449782" y="1814945"/>
            <a:ext cx="976745" cy="193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426527" y="1566178"/>
            <a:ext cx="2306782" cy="40870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Oddělovač obsahu</a:t>
            </a:r>
          </a:p>
        </p:txBody>
      </p:sp>
    </p:spTree>
    <p:extLst>
      <p:ext uri="{BB962C8B-B14F-4D97-AF65-F5344CB8AC3E}">
        <p14:creationId xmlns:p14="http://schemas.microsoft.com/office/powerpoint/2010/main" val="14296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Více </a:t>
            </a:r>
            <a:r>
              <a:rPr lang="cs-CZ" dirty="0" err="1"/>
              <a:t>tagů</a:t>
            </a:r>
            <a:endParaRPr lang="cs-CZ" dirty="0"/>
          </a:p>
        </p:txBody>
      </p:sp>
      <p:sp>
        <p:nvSpPr>
          <p:cNvPr id="5" name="Rectangle 4"/>
          <p:cNvSpPr/>
          <p:nvPr/>
        </p:nvSpPr>
        <p:spPr>
          <a:xfrm>
            <a:off x="510023" y="1043193"/>
            <a:ext cx="740619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3200" dirty="0"/>
              <a:t>Jděte na  </a:t>
            </a:r>
            <a:r>
              <a:rPr lang="cs-CZ" sz="3200" dirty="0">
                <a:hlinkClick r:id="rId2"/>
              </a:rPr>
              <a:t>https://www.w3schools.com/tags/</a:t>
            </a:r>
            <a:r>
              <a:rPr lang="cs-CZ" sz="3200" dirty="0"/>
              <a:t> </a:t>
            </a:r>
          </a:p>
          <a:p>
            <a:r>
              <a:rPr lang="cs-CZ" sz="3200" dirty="0"/>
              <a:t>vyberte si 5 </a:t>
            </a:r>
            <a:r>
              <a:rPr lang="cs-CZ" sz="3200" dirty="0" err="1"/>
              <a:t>tagů</a:t>
            </a:r>
            <a:r>
              <a:rPr lang="cs-CZ" sz="3200" dirty="0"/>
              <a:t> a vyzkoušejte</a:t>
            </a:r>
          </a:p>
        </p:txBody>
      </p:sp>
    </p:spTree>
    <p:extLst>
      <p:ext uri="{BB962C8B-B14F-4D97-AF65-F5344CB8AC3E}">
        <p14:creationId xmlns:p14="http://schemas.microsoft.com/office/powerpoint/2010/main" val="1270735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185E4CA-CDEB-48CC-A883-11DA456DFE95}" type="datetime3">
              <a:rPr lang="en-US" smtClean="0"/>
              <a:t>24 October 2021</a:t>
            </a:fld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cs-CZ" dirty="0"/>
              <a:t>Je dobré vše mít dobře roztříděné</a:t>
            </a:r>
          </a:p>
          <a:p>
            <a:r>
              <a:rPr lang="cs-CZ" dirty="0"/>
              <a:t>Každá stránka začíná na souboru index.html </a:t>
            </a:r>
          </a:p>
          <a:p>
            <a:r>
              <a:rPr lang="cs-CZ" dirty="0"/>
              <a:t>Soubory jsou roztříděny podle určení</a:t>
            </a:r>
          </a:p>
          <a:p>
            <a:r>
              <a:rPr lang="cs-CZ" dirty="0"/>
              <a:t>Lépe se v tom orientuje</a:t>
            </a:r>
          </a:p>
          <a:p>
            <a:endParaRPr lang="cs-CZ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Webový adresář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950" y="876300"/>
            <a:ext cx="2865368" cy="194326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5119255" y="464127"/>
            <a:ext cx="401781" cy="412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223164" y="2570018"/>
            <a:ext cx="0" cy="540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5521036" y="2050473"/>
            <a:ext cx="9836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5638800" y="1510145"/>
            <a:ext cx="498475" cy="124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21036" y="360218"/>
            <a:ext cx="1371600" cy="290946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Hlavní adresář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73782" y="3241964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Hlavní soubor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629400" y="2050473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Adresář se styly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20402" y="1274618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Obrázky</a:t>
            </a:r>
          </a:p>
        </p:txBody>
      </p:sp>
    </p:spTree>
    <p:extLst>
      <p:ext uri="{BB962C8B-B14F-4D97-AF65-F5344CB8AC3E}">
        <p14:creationId xmlns:p14="http://schemas.microsoft.com/office/powerpoint/2010/main" val="385130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185E4CA-CDEB-48CC-A883-11DA456DFE95}" type="datetime3">
              <a:rPr lang="en-US" smtClean="0"/>
              <a:t>24 October 2021</a:t>
            </a:fld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cs-CZ" dirty="0" err="1"/>
              <a:t>Otevřte</a:t>
            </a:r>
            <a:r>
              <a:rPr lang="cs-CZ" dirty="0"/>
              <a:t> </a:t>
            </a:r>
            <a:r>
              <a:rPr lang="cs-CZ" dirty="0" err="1"/>
              <a:t>Visual</a:t>
            </a:r>
            <a:r>
              <a:rPr lang="cs-CZ" dirty="0"/>
              <a:t> studio </a:t>
            </a:r>
            <a:r>
              <a:rPr lang="cs-CZ" dirty="0" err="1"/>
              <a:t>code</a:t>
            </a:r>
            <a:endParaRPr lang="cs-CZ" dirty="0"/>
          </a:p>
          <a:p>
            <a:r>
              <a:rPr lang="cs-CZ" dirty="0"/>
              <a:t>Vytvořte/Otevřete si hlavní adresář webu</a:t>
            </a:r>
          </a:p>
          <a:p>
            <a:pPr lvl="1"/>
            <a:r>
              <a:rPr lang="cs-CZ" dirty="0" err="1">
                <a:solidFill>
                  <a:schemeClr val="tx2"/>
                </a:solidFill>
              </a:rPr>
              <a:t>File</a:t>
            </a:r>
            <a:r>
              <a:rPr lang="cs-CZ" dirty="0">
                <a:solidFill>
                  <a:schemeClr val="tx2"/>
                </a:solidFill>
              </a:rPr>
              <a:t> -&gt; Open </a:t>
            </a:r>
            <a:r>
              <a:rPr lang="cs-CZ" dirty="0" err="1">
                <a:solidFill>
                  <a:schemeClr val="tx2"/>
                </a:solidFill>
              </a:rPr>
              <a:t>Folder</a:t>
            </a:r>
            <a:endParaRPr lang="cs-CZ" dirty="0"/>
          </a:p>
          <a:p>
            <a:r>
              <a:rPr lang="cs-CZ" dirty="0"/>
              <a:t>Vytvořte si soubor </a:t>
            </a:r>
            <a:r>
              <a:rPr lang="cs-CZ" dirty="0">
                <a:solidFill>
                  <a:schemeClr val="accent1"/>
                </a:solidFill>
              </a:rPr>
              <a:t>index.html</a:t>
            </a:r>
          </a:p>
          <a:p>
            <a:pPr lvl="1"/>
            <a:r>
              <a:rPr lang="cs-CZ" dirty="0" err="1">
                <a:solidFill>
                  <a:schemeClr val="tx2"/>
                </a:solidFill>
              </a:rPr>
              <a:t>File</a:t>
            </a:r>
            <a:r>
              <a:rPr lang="cs-CZ" dirty="0">
                <a:solidFill>
                  <a:schemeClr val="tx2"/>
                </a:solidFill>
              </a:rPr>
              <a:t> -&gt; New </a:t>
            </a:r>
            <a:r>
              <a:rPr lang="cs-CZ" dirty="0" err="1">
                <a:solidFill>
                  <a:schemeClr val="tx2"/>
                </a:solidFill>
              </a:rPr>
              <a:t>File</a:t>
            </a:r>
            <a:endParaRPr lang="cs-CZ" dirty="0">
              <a:solidFill>
                <a:schemeClr val="tx2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Začínáme</a:t>
            </a:r>
          </a:p>
        </p:txBody>
      </p:sp>
      <p:pic>
        <p:nvPicPr>
          <p:cNvPr id="7" name="Chart Placeholder 6"/>
          <p:cNvPicPr>
            <a:picLocks noGrp="1" noChangeAspect="1"/>
          </p:cNvPicPr>
          <p:nvPr>
            <p:ph type="chart" sz="quarter" idx="18"/>
          </p:nvPr>
        </p:nvPicPr>
        <p:blipFill>
          <a:blip r:embed="rId2"/>
          <a:stretch>
            <a:fillRect/>
          </a:stretch>
        </p:blipFill>
        <p:spPr>
          <a:xfrm>
            <a:off x="5353878" y="1704891"/>
            <a:ext cx="2865368" cy="1943268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5353878" y="1704891"/>
            <a:ext cx="174086" cy="220891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rtlCol="0" anchor="ctr" anchorCtr="0">
            <a:noAutofit/>
          </a:bodyPr>
          <a:lstStyle/>
          <a:p>
            <a:pPr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cs-CZ" sz="1000" kern="1200" dirty="0">
              <a:solidFill>
                <a:srgbClr val="34342B"/>
              </a:solidFill>
              <a:latin typeface="Vodafone Rg" pitchFamily="34" charset="0"/>
              <a:ea typeface="+mn-ea"/>
              <a:cs typeface="+mn-cs"/>
            </a:endParaRPr>
          </a:p>
        </p:txBody>
      </p:sp>
      <p:sp>
        <p:nvSpPr>
          <p:cNvPr id="9" name="Oval 8"/>
          <p:cNvSpPr/>
          <p:nvPr/>
        </p:nvSpPr>
        <p:spPr>
          <a:xfrm>
            <a:off x="6262255" y="3241964"/>
            <a:ext cx="187036" cy="159327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rtlCol="0" anchor="ctr" anchorCtr="0">
            <a:noAutofit/>
          </a:bodyPr>
          <a:lstStyle/>
          <a:p>
            <a:pPr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cs-CZ" sz="1000" kern="1200" dirty="0">
              <a:solidFill>
                <a:srgbClr val="34342B"/>
              </a:solidFill>
              <a:latin typeface="Vodafone Rg" pitchFamily="34" charset="0"/>
              <a:ea typeface="+mn-ea"/>
              <a:cs typeface="+mn-cs"/>
            </a:endParaRPr>
          </a:p>
        </p:txBody>
      </p:sp>
      <p:pic>
        <p:nvPicPr>
          <p:cNvPr id="1028" name="Picture 4" descr="File, type, vscode Free Icon of vscode">
            <a:extLst>
              <a:ext uri="{FF2B5EF4-FFF2-40B4-BE49-F238E27FC236}">
                <a16:creationId xmlns:a16="http://schemas.microsoft.com/office/drawing/2014/main" id="{31380FC6-A054-D44A-BBF5-54C6A47FD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9707" y="748146"/>
            <a:ext cx="444499" cy="44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4211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Index.html struktura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93" y="539718"/>
            <a:ext cx="8909482" cy="395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96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HTML element = TAG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8655" y="873457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endParaRPr lang="cs-CZ" dirty="0">
              <a:latin typeface="Vodafone Rg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7952"/>
            <a:ext cx="9045819" cy="2204147"/>
          </a:xfrm>
          <a:prstGeom prst="rect">
            <a:avLst/>
          </a:prstGeom>
        </p:spPr>
      </p:pic>
      <p:sp>
        <p:nvSpPr>
          <p:cNvPr id="8" name="Google Shape;476;p82"/>
          <p:cNvSpPr txBox="1"/>
          <p:nvPr/>
        </p:nvSpPr>
        <p:spPr>
          <a:xfrm>
            <a:off x="525506" y="572487"/>
            <a:ext cx="1314000" cy="6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3000"/>
            </a:pPr>
            <a:r>
              <a:rPr lang="en-GB" sz="3000" dirty="0">
                <a:solidFill>
                  <a:srgbClr val="CC0000"/>
                </a:solidFill>
                <a:latin typeface="Consolas"/>
                <a:ea typeface="Consolas"/>
                <a:cs typeface="Consolas"/>
                <a:sym typeface="Consolas"/>
              </a:rPr>
              <a:t>&lt;tag&gt;</a:t>
            </a:r>
            <a:endParaRPr sz="3000" dirty="0">
              <a:solidFill>
                <a:srgbClr val="CC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" name="Google Shape;477;p82"/>
          <p:cNvSpPr txBox="1"/>
          <p:nvPr/>
        </p:nvSpPr>
        <p:spPr>
          <a:xfrm>
            <a:off x="1677300" y="658467"/>
            <a:ext cx="2583000" cy="6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2400"/>
            </a:pPr>
            <a:r>
              <a:rPr lang="en-GB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.. </a:t>
            </a:r>
            <a:r>
              <a:rPr lang="cs-CZ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Obsah </a:t>
            </a:r>
            <a:r>
              <a:rPr lang="cs-CZ" sz="240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tagu</a:t>
            </a:r>
            <a:r>
              <a:rPr lang="en-GB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..</a:t>
            </a:r>
            <a:endParaRPr sz="24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478;p82"/>
          <p:cNvSpPr txBox="1"/>
          <p:nvPr/>
        </p:nvSpPr>
        <p:spPr>
          <a:xfrm>
            <a:off x="272175" y="1740262"/>
            <a:ext cx="20136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2000"/>
            </a:pPr>
            <a:r>
              <a:rPr lang="cs-CZ" sz="2000" dirty="0">
                <a:latin typeface="Open Sans"/>
                <a:ea typeface="Open Sans"/>
                <a:cs typeface="Open Sans"/>
                <a:sym typeface="Open Sans"/>
              </a:rPr>
              <a:t>Otevřeme </a:t>
            </a:r>
            <a:r>
              <a:rPr lang="cs-CZ" sz="2000" dirty="0" err="1">
                <a:latin typeface="Open Sans"/>
                <a:ea typeface="Open Sans"/>
                <a:cs typeface="Open Sans"/>
                <a:sym typeface="Open Sans"/>
              </a:rPr>
              <a:t>tag</a:t>
            </a:r>
            <a:endParaRPr sz="20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479;p82"/>
          <p:cNvSpPr txBox="1"/>
          <p:nvPr/>
        </p:nvSpPr>
        <p:spPr>
          <a:xfrm>
            <a:off x="4123675" y="1699369"/>
            <a:ext cx="20136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ts val="2000"/>
            </a:pPr>
            <a:r>
              <a:rPr lang="cs-CZ" sz="2000" dirty="0">
                <a:latin typeface="Open Sans"/>
                <a:ea typeface="Open Sans"/>
                <a:cs typeface="Open Sans"/>
                <a:sym typeface="Open Sans"/>
              </a:rPr>
              <a:t>Uzavřeme </a:t>
            </a:r>
            <a:r>
              <a:rPr lang="cs-CZ" sz="2000" dirty="0" err="1">
                <a:latin typeface="Open Sans"/>
                <a:ea typeface="Open Sans"/>
                <a:cs typeface="Open Sans"/>
                <a:sym typeface="Open Sans"/>
              </a:rPr>
              <a:t>tag</a:t>
            </a:r>
            <a:endParaRPr sz="2000" dirty="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2" name="Google Shape;480;p82"/>
          <p:cNvCxnSpPr>
            <a:endCxn id="8" idx="2"/>
          </p:cNvCxnSpPr>
          <p:nvPr/>
        </p:nvCxnSpPr>
        <p:spPr>
          <a:xfrm rot="10800000" flipH="1">
            <a:off x="1180706" y="1193187"/>
            <a:ext cx="1800" cy="64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3" name="Google Shape;481;p82"/>
          <p:cNvCxnSpPr/>
          <p:nvPr/>
        </p:nvCxnSpPr>
        <p:spPr>
          <a:xfrm rot="10800000">
            <a:off x="4441675" y="1165668"/>
            <a:ext cx="494100" cy="53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4" name="Google Shape;483;p82"/>
          <p:cNvSpPr txBox="1"/>
          <p:nvPr/>
        </p:nvSpPr>
        <p:spPr>
          <a:xfrm>
            <a:off x="3844294" y="592838"/>
            <a:ext cx="1567800" cy="6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3000"/>
            </a:pPr>
            <a:r>
              <a:rPr lang="en-GB" sz="3000" dirty="0">
                <a:solidFill>
                  <a:srgbClr val="CC0000"/>
                </a:solidFill>
                <a:latin typeface="Consolas"/>
                <a:ea typeface="Consolas"/>
                <a:cs typeface="Consolas"/>
                <a:sym typeface="Consolas"/>
              </a:rPr>
              <a:t>&lt;/tag&gt;</a:t>
            </a:r>
            <a:endParaRPr sz="3000" dirty="0">
              <a:solidFill>
                <a:srgbClr val="CC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5412094" y="2957945"/>
            <a:ext cx="358324" cy="3048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895109" y="2798618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solidFill>
                  <a:schemeClr val="accent1"/>
                </a:solidFill>
                <a:latin typeface="Vodafone Rg" pitchFamily="34" charset="0"/>
              </a:rPr>
              <a:t>Nadpis první úrovně</a:t>
            </a:r>
          </a:p>
        </p:txBody>
      </p:sp>
    </p:spTree>
    <p:extLst>
      <p:ext uri="{BB962C8B-B14F-4D97-AF65-F5344CB8AC3E}">
        <p14:creationId xmlns:p14="http://schemas.microsoft.com/office/powerpoint/2010/main" val="2008744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Tag</a:t>
            </a:r>
            <a:r>
              <a:rPr lang="cs-CZ" dirty="0"/>
              <a:t> – Nadpisy (</a:t>
            </a:r>
            <a:r>
              <a:rPr lang="cs-CZ" dirty="0" err="1"/>
              <a:t>header</a:t>
            </a:r>
            <a:r>
              <a:rPr lang="cs-CZ" dirty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981" y="873457"/>
            <a:ext cx="2857748" cy="24995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43" y="781342"/>
            <a:ext cx="4891980" cy="283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53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Seznamy – UL &amp; OL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673" y="873457"/>
            <a:ext cx="3224804" cy="13619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25" y="873457"/>
            <a:ext cx="4417886" cy="16778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432" y="2639292"/>
            <a:ext cx="3979314" cy="18726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4045" y="2773061"/>
            <a:ext cx="3228191" cy="160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342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Tabulka - &lt;table&gt;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948" y="740836"/>
            <a:ext cx="2555174" cy="18425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09" y="811111"/>
            <a:ext cx="2584646" cy="377016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740727" y="2844899"/>
            <a:ext cx="5194115" cy="348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rtlCol="0" anchor="ctr" anchorCtr="0">
            <a:noAutofit/>
          </a:bodyPr>
          <a:lstStyle/>
          <a:p>
            <a:pPr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cs-CZ" kern="1200" dirty="0">
                <a:solidFill>
                  <a:schemeClr val="bg1">
                    <a:lumMod val="95000"/>
                  </a:schemeClr>
                </a:solidFill>
                <a:latin typeface="Vodafone Rg" pitchFamily="34" charset="0"/>
                <a:ea typeface="+mn-ea"/>
                <a:cs typeface="+mn-cs"/>
              </a:rPr>
              <a:t>Komu se nezobrazují ohraničení, přidejte si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5295" y="3193473"/>
            <a:ext cx="2949617" cy="1505998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1281545" y="740836"/>
            <a:ext cx="1420091" cy="13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1205345" y="1059873"/>
            <a:ext cx="2036619" cy="187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310632" y="1579418"/>
            <a:ext cx="688207" cy="186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2410691" y="2140527"/>
            <a:ext cx="506464" cy="353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624590" y="466361"/>
            <a:ext cx="914400" cy="34475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Hlavní </a:t>
            </a:r>
            <a:r>
              <a:rPr lang="cs-CZ" dirty="0" err="1">
                <a:latin typeface="Vodafone Rg" pitchFamily="34" charset="0"/>
              </a:rPr>
              <a:t>tag</a:t>
            </a:r>
            <a:endParaRPr lang="cs-CZ" dirty="0">
              <a:latin typeface="Vodafone Rg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58284" y="831845"/>
            <a:ext cx="914400" cy="279028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Řádek tabulky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978058" y="1269520"/>
            <a:ext cx="914400" cy="309898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Nadpisová buňka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46019" y="1930499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Buňka tabulky</a:t>
            </a:r>
          </a:p>
        </p:txBody>
      </p:sp>
    </p:spTree>
    <p:extLst>
      <p:ext uri="{BB962C8B-B14F-4D97-AF65-F5344CB8AC3E}">
        <p14:creationId xmlns:p14="http://schemas.microsoft.com/office/powerpoint/2010/main" val="3085942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24 October 2021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Text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84" y="3221182"/>
            <a:ext cx="5264770" cy="12226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34" y="1237955"/>
            <a:ext cx="8210307" cy="130565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831273" y="873457"/>
            <a:ext cx="341593" cy="364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287982" y="1189070"/>
            <a:ext cx="173182" cy="348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028709" y="873457"/>
            <a:ext cx="0" cy="664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140527" y="2227992"/>
            <a:ext cx="263237" cy="535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02069" y="623455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Odstavec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200607" y="922342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Tučně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59341" y="598506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Řádek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14945" y="2713452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latin typeface="Vodafone Rg" pitchFamily="34" charset="0"/>
              </a:rPr>
              <a:t>oddělovač</a:t>
            </a:r>
          </a:p>
        </p:txBody>
      </p:sp>
    </p:spTree>
    <p:extLst>
      <p:ext uri="{BB962C8B-B14F-4D97-AF65-F5344CB8AC3E}">
        <p14:creationId xmlns:p14="http://schemas.microsoft.com/office/powerpoint/2010/main" val="4281088854"/>
      </p:ext>
    </p:extLst>
  </p:cSld>
  <p:clrMapOvr>
    <a:masterClrMapping/>
  </p:clrMapOvr>
</p:sld>
</file>

<file path=ppt/theme/theme1.xml><?xml version="1.0" encoding="utf-8"?>
<a:theme xmlns:a="http://schemas.openxmlformats.org/drawingml/2006/main" name="Vodafone">
  <a:themeElements>
    <a:clrScheme name="Vodafone 2013">
      <a:dk1>
        <a:srgbClr val="000000"/>
      </a:dk1>
      <a:lt1>
        <a:srgbClr val="FFFFFF"/>
      </a:lt1>
      <a:dk2>
        <a:srgbClr val="5E2750"/>
      </a:dk2>
      <a:lt2>
        <a:srgbClr val="4A4D4E"/>
      </a:lt2>
      <a:accent1>
        <a:srgbClr val="E60000"/>
      </a:accent1>
      <a:accent2>
        <a:srgbClr val="A8B400"/>
      </a:accent2>
      <a:accent3>
        <a:srgbClr val="9C2AA0"/>
      </a:accent3>
      <a:accent4>
        <a:srgbClr val="EB9700"/>
      </a:accent4>
      <a:accent5>
        <a:srgbClr val="00B0CA"/>
      </a:accent5>
      <a:accent6>
        <a:srgbClr val="FECB00"/>
      </a:accent6>
      <a:hlink>
        <a:srgbClr val="E60000"/>
      </a:hlink>
      <a:folHlink>
        <a:srgbClr val="E60000"/>
      </a:folHlink>
    </a:clrScheme>
    <a:fontScheme name="Vodafone">
      <a:majorFont>
        <a:latin typeface="Vodafone Rg"/>
        <a:ea typeface=""/>
        <a:cs typeface=""/>
      </a:majorFont>
      <a:minorFont>
        <a:latin typeface="Vodafone R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 cmpd="sng" algn="ctr">
          <a:noFill/>
          <a:prstDash val="solid"/>
        </a:ln>
        <a:effectLst/>
      </a:spPr>
      <a:bodyPr spcFirstLastPara="0" vert="horz" wrap="square" lIns="6350" tIns="6350" rIns="6350" bIns="6350" numCol="1" spcCol="1270" rtlCol="0" anchor="ctr" anchorCtr="0">
        <a:noAutofit/>
      </a:bodyPr>
      <a:lstStyle>
        <a:defPPr algn="ctr" defTabSz="444500">
          <a:lnSpc>
            <a:spcPct val="90000"/>
          </a:lnSpc>
          <a:spcBef>
            <a:spcPct val="0"/>
          </a:spcBef>
          <a:spcAft>
            <a:spcPct val="35000"/>
          </a:spcAft>
          <a:defRPr sz="1000" kern="1200" dirty="0" smtClean="0">
            <a:solidFill>
              <a:srgbClr val="34342B"/>
            </a:solidFill>
            <a:latin typeface="Vodafone Rg" pitchFamily="34" charset="0"/>
            <a:ea typeface="+mn-ea"/>
            <a:cs typeface="+mn-cs"/>
          </a:defRPr>
        </a:defPPr>
      </a:lstStyle>
      <a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txDef>
      <a:spPr/>
      <a:bodyPr wrap="square" lIns="0" tIns="0" rIns="0" bIns="0" rtlCol="0">
        <a:noAutofit/>
      </a:bodyPr>
      <a:lstStyle>
        <a:defPPr marL="0" indent="0">
          <a:buFont typeface="Arial" pitchFamily="34" charset="0"/>
          <a:buNone/>
          <a:defRPr dirty="0" smtClean="0">
            <a:latin typeface="Vodafone Rg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508ad96142a11c446fb7a83c2746f79 [Read-Only]" id="{0317B161-D922-422F-8B40-D0C78D4EE5BE}" vid="{4B809439-380C-4349-AAFA-B335E411F37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Vodafone 2013">
    <a:dk1>
      <a:srgbClr val="000000"/>
    </a:dk1>
    <a:lt1>
      <a:srgbClr val="FFFFFF"/>
    </a:lt1>
    <a:dk2>
      <a:srgbClr val="5E2750"/>
    </a:dk2>
    <a:lt2>
      <a:srgbClr val="4A4D4E"/>
    </a:lt2>
    <a:accent1>
      <a:srgbClr val="E60000"/>
    </a:accent1>
    <a:accent2>
      <a:srgbClr val="A8B400"/>
    </a:accent2>
    <a:accent3>
      <a:srgbClr val="9C2AA0"/>
    </a:accent3>
    <a:accent4>
      <a:srgbClr val="EB9700"/>
    </a:accent4>
    <a:accent5>
      <a:srgbClr val="00B0CA"/>
    </a:accent5>
    <a:accent6>
      <a:srgbClr val="FECB00"/>
    </a:accent6>
    <a:hlink>
      <a:srgbClr val="E60000"/>
    </a:hlink>
    <a:folHlink>
      <a:srgbClr val="E6000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4754B47ADC2547A7A2663096087B25" ma:contentTypeVersion="7" ma:contentTypeDescription="Create a new document." ma:contentTypeScope="" ma:versionID="4fbe9e5db5e643de0f62cfe626c1b91a">
  <xsd:schema xmlns:xsd="http://www.w3.org/2001/XMLSchema" xmlns:xs="http://www.w3.org/2001/XMLSchema" xmlns:p="http://schemas.microsoft.com/office/2006/metadata/properties" xmlns:ns2="43f3fa7f-81fe-4e2c-b3fd-9553e9083e98" xmlns:ns3="4b747377-8a1d-495b-8f86-37c466bbd411" targetNamespace="http://schemas.microsoft.com/office/2006/metadata/properties" ma:root="true" ma:fieldsID="56842524277a5ed12757d5dc41f5efac" ns2:_="" ns3:_="">
    <xsd:import namespace="43f3fa7f-81fe-4e2c-b3fd-9553e9083e98"/>
    <xsd:import namespace="4b747377-8a1d-495b-8f86-37c466bbd4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f3fa7f-81fe-4e2c-b3fd-9553e9083e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747377-8a1d-495b-8f86-37c466bbd4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A23B09A-E2F7-462B-BF3F-9896F2F49D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f3fa7f-81fe-4e2c-b3fd-9553e9083e98"/>
    <ds:schemaRef ds:uri="4b747377-8a1d-495b-8f86-37c466bbd4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A8D8296-BD81-4103-BEFD-08C726770EE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56295F6-C90E-48B1-8773-83D33EC1D73D}">
  <ds:schemaRefs>
    <ds:schemaRef ds:uri="http://schemas.microsoft.com/office/2006/metadata/properties"/>
    <ds:schemaRef ds:uri="http://purl.org/dc/elements/1.1/"/>
    <ds:schemaRef ds:uri="4b747377-8a1d-495b-8f86-37c466bbd411"/>
    <ds:schemaRef ds:uri="http://www.w3.org/XML/1998/namespace"/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43f3fa7f-81fe-4e2c-b3fd-9553e9083e9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Vodafone_Template_16x9</Template>
  <TotalTime>0</TotalTime>
  <Words>246</Words>
  <Application>Microsoft Macintosh PowerPoint</Application>
  <PresentationFormat>On-screen Show (16:9)</PresentationFormat>
  <Paragraphs>91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Consolas</vt:lpstr>
      <vt:lpstr>Open Sans</vt:lpstr>
      <vt:lpstr>Vodafone Rg</vt:lpstr>
      <vt:lpstr>Vodafone</vt:lpstr>
      <vt:lpstr>Základy HTML</vt:lpstr>
      <vt:lpstr>Webový adresář</vt:lpstr>
      <vt:lpstr>Začínáme</vt:lpstr>
      <vt:lpstr>Index.html struktura</vt:lpstr>
      <vt:lpstr>HTML element = TAG</vt:lpstr>
      <vt:lpstr>Tag – Nadpisy (header)</vt:lpstr>
      <vt:lpstr>Seznamy – UL &amp; OL</vt:lpstr>
      <vt:lpstr>Tabulka - &lt;table&gt;</vt:lpstr>
      <vt:lpstr>Text</vt:lpstr>
      <vt:lpstr>Navigace (menu) - Navbar</vt:lpstr>
      <vt:lpstr>Oddělovač obsahu – Div, Section</vt:lpstr>
      <vt:lpstr>Tagy s atributy</vt:lpstr>
      <vt:lpstr>Obrázek - img</vt:lpstr>
      <vt:lpstr>Odkaz - A</vt:lpstr>
      <vt:lpstr>Nejlepší praktiky</vt:lpstr>
      <vt:lpstr>Více tagů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cp:lastPrinted>2011-08-30T12:20:26Z</cp:lastPrinted>
  <dcterms:created xsi:type="dcterms:W3CDTF">2020-07-08T11:43:24Z</dcterms:created>
  <dcterms:modified xsi:type="dcterms:W3CDTF">2021-10-24T17:23:06Z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0x010100814754B47ADC2547A7A2663096087B25</vt:lpwstr>
  </property>
  <property fmtid="{D5CDD505-2E9C-101B-9397-08002B2CF9AE}" pid="4" name="MSIP_Label_0359f705-2ba0-454b-9cfc-6ce5bcaac040_Enabled">
    <vt:lpwstr>True</vt:lpwstr>
  </property>
  <property fmtid="{D5CDD505-2E9C-101B-9397-08002B2CF9AE}" pid="5" name="MSIP_Label_0359f705-2ba0-454b-9cfc-6ce5bcaac040_SiteId">
    <vt:lpwstr>68283f3b-8487-4c86-adb3-a5228f18b893</vt:lpwstr>
  </property>
  <property fmtid="{D5CDD505-2E9C-101B-9397-08002B2CF9AE}" pid="6" name="MSIP_Label_0359f705-2ba0-454b-9cfc-6ce5bcaac040_Owner">
    <vt:lpwstr>nuno.moedas@vodafone.com</vt:lpwstr>
  </property>
  <property fmtid="{D5CDD505-2E9C-101B-9397-08002B2CF9AE}" pid="7" name="MSIP_Label_0359f705-2ba0-454b-9cfc-6ce5bcaac040_SetDate">
    <vt:lpwstr>2018-09-21T10:24:48.2464134Z</vt:lpwstr>
  </property>
  <property fmtid="{D5CDD505-2E9C-101B-9397-08002B2CF9AE}" pid="8" name="MSIP_Label_0359f705-2ba0-454b-9cfc-6ce5bcaac040_Name">
    <vt:lpwstr>[C2] - Internal</vt:lpwstr>
  </property>
  <property fmtid="{D5CDD505-2E9C-101B-9397-08002B2CF9AE}" pid="9" name="MSIP_Label_0359f705-2ba0-454b-9cfc-6ce5bcaac040_Application">
    <vt:lpwstr>Microsoft Azure Information Protection</vt:lpwstr>
  </property>
  <property fmtid="{D5CDD505-2E9C-101B-9397-08002B2CF9AE}" pid="10" name="MSIP_Label_0359f705-2ba0-454b-9cfc-6ce5bcaac040_Extended_MSFT_Method">
    <vt:lpwstr>Automatic</vt:lpwstr>
  </property>
  <property fmtid="{D5CDD505-2E9C-101B-9397-08002B2CF9AE}" pid="11" name="Sensitivity">
    <vt:lpwstr>[C2] - Internal</vt:lpwstr>
  </property>
</Properties>
</file>